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8561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684486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7602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08781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D47CB-7310-7245-875A-21C32257F433}" type="datetimeFigureOut">
              <a:rPr lang="en-US" smtClean="0"/>
              <a:t>7/6/2015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587709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4140243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FD47CB-7310-7245-875A-21C32257F433}" type="datetimeFigureOut">
              <a:rPr lang="en-US" smtClean="0"/>
              <a:t>7/6/2015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29077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FD47CB-7310-7245-875A-21C32257F433}" type="datetimeFigureOut">
              <a:rPr lang="en-US" smtClean="0"/>
              <a:t>7/6/2015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1006830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D47CB-7310-7245-875A-21C32257F433}" type="datetimeFigureOut">
              <a:rPr lang="en-US" smtClean="0"/>
              <a:t>7/6/2015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606144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3109394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D47CB-7310-7245-875A-21C32257F433}" type="datetimeFigureOut">
              <a:rPr lang="en-US" smtClean="0"/>
              <a:t>7/6/2015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BEF63-AAD8-D440-8F7B-6D6B79EF83FC}" type="slidenum">
              <a:rPr lang="en-US" smtClean="0"/>
              <a:t>‹N°›</a:t>
            </a:fld>
            <a:endParaRPr lang="en-US"/>
          </a:p>
        </p:txBody>
      </p:sp>
    </p:spTree>
    <p:extLst>
      <p:ext uri="{BB962C8B-B14F-4D97-AF65-F5344CB8AC3E}">
        <p14:creationId xmlns:p14="http://schemas.microsoft.com/office/powerpoint/2010/main" val="2483592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D47CB-7310-7245-875A-21C32257F433}" type="datetimeFigureOut">
              <a:rPr lang="en-US" smtClean="0"/>
              <a:t>7/6/2015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BEF63-AAD8-D440-8F7B-6D6B79EF83FC}" type="slidenum">
              <a:rPr lang="en-US" smtClean="0"/>
              <a:t>‹N°›</a:t>
            </a:fld>
            <a:endParaRPr lang="en-US"/>
          </a:p>
        </p:txBody>
      </p:sp>
    </p:spTree>
    <p:extLst>
      <p:ext uri="{BB962C8B-B14F-4D97-AF65-F5344CB8AC3E}">
        <p14:creationId xmlns:p14="http://schemas.microsoft.com/office/powerpoint/2010/main" val="702269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5102" y="4642452"/>
            <a:ext cx="7977364" cy="1752600"/>
          </a:xfrm>
        </p:spPr>
        <p:txBody>
          <a:bodyPr/>
          <a:lstStyle/>
          <a:p>
            <a:r>
              <a:rPr lang="en-US" b="1" dirty="0" smtClean="0">
                <a:latin typeface="+mj-lt"/>
              </a:rPr>
              <a:t>Plan </a:t>
            </a:r>
            <a:r>
              <a:rPr lang="en-US" b="1" dirty="0" err="1" smtClean="0">
                <a:latin typeface="+mj-lt"/>
              </a:rPr>
              <a:t>Stratégique</a:t>
            </a:r>
            <a:r>
              <a:rPr lang="en-US" b="1" dirty="0" smtClean="0">
                <a:latin typeface="+mj-lt"/>
              </a:rPr>
              <a:t> pour la FCI</a:t>
            </a:r>
            <a:endParaRPr lang="en-US" b="1" dirty="0" smtClean="0">
              <a:latin typeface="+mj-lt"/>
            </a:endParaRPr>
          </a:p>
          <a:p>
            <a:r>
              <a:rPr lang="en-US" sz="2400" dirty="0" smtClean="0"/>
              <a:t>Un </a:t>
            </a:r>
            <a:r>
              <a:rPr lang="en-US" sz="2400" dirty="0" smtClean="0"/>
              <a:t>Plan </a:t>
            </a:r>
            <a:r>
              <a:rPr lang="en-US" sz="2400" dirty="0" smtClean="0"/>
              <a:t>pour le </a:t>
            </a:r>
            <a:r>
              <a:rPr lang="en-US" sz="2400" dirty="0" err="1" smtClean="0"/>
              <a:t>Futur</a:t>
            </a:r>
            <a:r>
              <a:rPr lang="en-US" sz="2400" dirty="0" smtClean="0"/>
              <a:t>, un </a:t>
            </a:r>
            <a:r>
              <a:rPr lang="en-US" sz="2400" dirty="0" smtClean="0"/>
              <a:t>Plan </a:t>
            </a:r>
            <a:r>
              <a:rPr lang="en-US" sz="2400" dirty="0" smtClean="0"/>
              <a:t>pour les </a:t>
            </a:r>
            <a:r>
              <a:rPr lang="en-US" sz="2400" dirty="0" err="1" smtClean="0"/>
              <a:t>Chiens</a:t>
            </a:r>
            <a:r>
              <a:rPr lang="en-US" sz="2400" dirty="0" smtClean="0"/>
              <a:t> du Monde </a:t>
            </a:r>
            <a:r>
              <a:rPr lang="en-US" sz="2400" dirty="0" err="1" smtClean="0"/>
              <a:t>Entier</a:t>
            </a:r>
            <a:endParaRPr lang="en-US" sz="2400" dirty="0"/>
          </a:p>
        </p:txBody>
      </p:sp>
      <p:pic>
        <p:nvPicPr>
          <p:cNvPr id="4" name="Picture 3" descr="FCI-AGENDA-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869" y="756253"/>
            <a:ext cx="7430718" cy="3638575"/>
          </a:xfrm>
          <a:prstGeom prst="rect">
            <a:avLst/>
          </a:prstGeom>
        </p:spPr>
      </p:pic>
    </p:spTree>
    <p:extLst>
      <p:ext uri="{BB962C8B-B14F-4D97-AF65-F5344CB8AC3E}">
        <p14:creationId xmlns:p14="http://schemas.microsoft.com/office/powerpoint/2010/main" val="2153630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2481" y="470877"/>
            <a:ext cx="4620163" cy="5897860"/>
          </a:xfrm>
        </p:spPr>
        <p:txBody>
          <a:bodyPr>
            <a:noAutofit/>
          </a:bodyPr>
          <a:lstStyle/>
          <a:p>
            <a:r>
              <a:rPr lang="fr-BE" sz="1600" dirty="0">
                <a:latin typeface="Century Gothic" panose="020B0502020202020204" pitchFamily="34" charset="0"/>
              </a:rPr>
              <a:t>L’Agenda 2020 de la FCI proposera un plan stratégique détaillé qui servira de guide à notre Fédération pendant les 5 prochaines années</a:t>
            </a:r>
            <a:r>
              <a:rPr lang="fr-BE" sz="1600" dirty="0" smtClean="0">
                <a:latin typeface="Century Gothic" panose="020B0502020202020204" pitchFamily="34" charset="0"/>
              </a:rPr>
              <a:t>.</a:t>
            </a:r>
          </a:p>
          <a:p>
            <a:endParaRPr lang="fr-BE" sz="1600" dirty="0">
              <a:latin typeface="Century Gothic" panose="020B0502020202020204" pitchFamily="34" charset="0"/>
            </a:endParaRPr>
          </a:p>
          <a:p>
            <a:r>
              <a:rPr lang="fr-BE" sz="1600" dirty="0">
                <a:latin typeface="Century Gothic" panose="020B0502020202020204" pitchFamily="34" charset="0"/>
              </a:rPr>
              <a:t>L’Agenda 2020 de la FCI, qui tiendra compte de toutes vos idées et suggestions, permettra d’orienter le débat relatif au bien-être des chiens du monde entier et de garantir l’avenir de notre organisation</a:t>
            </a:r>
            <a:r>
              <a:rPr lang="fr-BE" sz="1600" dirty="0" smtClean="0">
                <a:latin typeface="Century Gothic" panose="020B0502020202020204" pitchFamily="34" charset="0"/>
              </a:rPr>
              <a:t>.</a:t>
            </a:r>
          </a:p>
          <a:p>
            <a:endParaRPr lang="fr-BE" sz="1600" dirty="0">
              <a:latin typeface="Century Gothic" panose="020B0502020202020204" pitchFamily="34" charset="0"/>
            </a:endParaRPr>
          </a:p>
          <a:p>
            <a:r>
              <a:rPr lang="fr-BE" sz="1600" dirty="0">
                <a:latin typeface="Century Gothic" panose="020B0502020202020204" pitchFamily="34" charset="0"/>
              </a:rPr>
              <a:t>L’Agenda 2020 de la FCI servira de modérateur aux échanges au sein de l’univers </a:t>
            </a:r>
            <a:r>
              <a:rPr lang="fr-BE" sz="1600" dirty="0" err="1">
                <a:latin typeface="Century Gothic" panose="020B0502020202020204" pitchFamily="34" charset="0"/>
              </a:rPr>
              <a:t>cynologique</a:t>
            </a:r>
            <a:r>
              <a:rPr lang="fr-BE" sz="1600" dirty="0">
                <a:latin typeface="Century Gothic" panose="020B0502020202020204" pitchFamily="34" charset="0"/>
              </a:rPr>
              <a:t> dès 2016 et abordera quatre grandes questions : le Bien-être canin, les Législations </a:t>
            </a:r>
            <a:r>
              <a:rPr lang="fr-BE" sz="1600" dirty="0" err="1">
                <a:latin typeface="Century Gothic" panose="020B0502020202020204" pitchFamily="34" charset="0"/>
              </a:rPr>
              <a:t>anti-chiens</a:t>
            </a:r>
            <a:r>
              <a:rPr lang="fr-BE" sz="1600" dirty="0">
                <a:latin typeface="Century Gothic" panose="020B0502020202020204" pitchFamily="34" charset="0"/>
              </a:rPr>
              <a:t>, la Coopération et la Jeunesse.</a:t>
            </a:r>
            <a:endParaRPr lang="fr-BE" sz="1600" dirty="0">
              <a:latin typeface="Century Gothic" panose="020B0502020202020204" pitchFamily="34" charset="0"/>
            </a:endParaRPr>
          </a:p>
        </p:txBody>
      </p:sp>
      <p:pic>
        <p:nvPicPr>
          <p:cNvPr id="4" name="Picture 3"/>
          <p:cNvPicPr>
            <a:picLocks noChangeAspect="1"/>
          </p:cNvPicPr>
          <p:nvPr/>
        </p:nvPicPr>
        <p:blipFill rotWithShape="1">
          <a:blip r:embed="rId2"/>
          <a:srcRect l="1368" r="12766"/>
          <a:stretch/>
        </p:blipFill>
        <p:spPr>
          <a:xfrm>
            <a:off x="0" y="0"/>
            <a:ext cx="3910194" cy="6858000"/>
          </a:xfrm>
          <a:prstGeom prst="rect">
            <a:avLst/>
          </a:prstGeom>
        </p:spPr>
      </p:pic>
      <p:pic>
        <p:nvPicPr>
          <p:cNvPr id="5" name="Picture 4"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335" y="6007216"/>
            <a:ext cx="1470228" cy="719921"/>
          </a:xfrm>
          <a:prstGeom prst="rect">
            <a:avLst/>
          </a:prstGeom>
        </p:spPr>
      </p:pic>
    </p:spTree>
    <p:extLst>
      <p:ext uri="{BB962C8B-B14F-4D97-AF65-F5344CB8AC3E}">
        <p14:creationId xmlns:p14="http://schemas.microsoft.com/office/powerpoint/2010/main" val="130410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NG_18977_01441.jpg"/>
          <p:cNvPicPr>
            <a:picLocks noGrp="1" noChangeAspect="1"/>
          </p:cNvPicPr>
          <p:nvPr>
            <p:ph idx="1"/>
          </p:nvPr>
        </p:nvPicPr>
        <p:blipFill>
          <a:blip r:embed="rId2">
            <a:extLst>
              <a:ext uri="{28A0092B-C50C-407E-A947-70E740481C1C}">
                <a14:useLocalDpi xmlns:a14="http://schemas.microsoft.com/office/drawing/2010/main" val="0"/>
              </a:ext>
            </a:extLst>
          </a:blip>
          <a:srcRect t="8753" b="8753"/>
          <a:stretch>
            <a:fillRect/>
          </a:stretch>
        </p:blipFill>
        <p:spPr>
          <a:xfrm>
            <a:off x="1935239" y="3481616"/>
            <a:ext cx="7234958" cy="3376383"/>
          </a:xfrm>
        </p:spPr>
      </p:pic>
      <p:sp>
        <p:nvSpPr>
          <p:cNvPr id="5" name="Content Placeholder 2"/>
          <p:cNvSpPr txBox="1">
            <a:spLocks/>
          </p:cNvSpPr>
          <p:nvPr/>
        </p:nvSpPr>
        <p:spPr>
          <a:xfrm>
            <a:off x="172317" y="1785148"/>
            <a:ext cx="8915133" cy="22900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fr-BE" sz="1600" dirty="0">
                <a:latin typeface="Century Gothic" panose="020B0502020202020204" pitchFamily="34" charset="0"/>
              </a:rPr>
              <a:t>L’initiative FCI </a:t>
            </a:r>
            <a:r>
              <a:rPr lang="fr-BE" sz="1600" dirty="0" err="1">
                <a:latin typeface="Century Gothic" panose="020B0502020202020204" pitchFamily="34" charset="0"/>
              </a:rPr>
              <a:t>Youth</a:t>
            </a:r>
            <a:r>
              <a:rPr lang="fr-BE" sz="1600" dirty="0">
                <a:latin typeface="Century Gothic" panose="020B0502020202020204" pitchFamily="34" charset="0"/>
              </a:rPr>
              <a:t> sera l’une des clés de voûte de notre avenir. Je continuerai à soutenir les initiatives adressées à la jeunesse au sein de tous nos pays-membres afin de garantir que nous disposions toujours des meilleurs effectifs aptes à faire évoluer la FCI et à protéger les chiens de race pure.</a:t>
            </a:r>
            <a:endParaRPr lang="en-US" sz="1600" dirty="0">
              <a:latin typeface="Century Gothic" panose="020B0502020202020204" pitchFamily="34" charset="0"/>
            </a:endParaRPr>
          </a:p>
        </p:txBody>
      </p:sp>
      <p:pic>
        <p:nvPicPr>
          <p:cNvPr id="7" name="Picture 6" descr="FCI_Youth_hi-res-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65234"/>
            <a:ext cx="1837362" cy="1448934"/>
          </a:xfrm>
          <a:prstGeom prst="rect">
            <a:avLst/>
          </a:prstGeom>
        </p:spPr>
      </p:pic>
      <p:pic>
        <p:nvPicPr>
          <p:cNvPr id="8" name="Picture 7" descr="FCI-AGENDA-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5454" y="385262"/>
            <a:ext cx="2476907" cy="1212858"/>
          </a:xfrm>
          <a:prstGeom prst="rect">
            <a:avLst/>
          </a:prstGeom>
        </p:spPr>
      </p:pic>
    </p:spTree>
    <p:extLst>
      <p:ext uri="{BB962C8B-B14F-4D97-AF65-F5344CB8AC3E}">
        <p14:creationId xmlns:p14="http://schemas.microsoft.com/office/powerpoint/2010/main" val="9054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B96736.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7451" r="20258"/>
          <a:stretch/>
        </p:blipFill>
        <p:spPr>
          <a:xfrm>
            <a:off x="-1" y="-1"/>
            <a:ext cx="4509565" cy="6851463"/>
          </a:xfrm>
        </p:spPr>
      </p:pic>
      <p:sp>
        <p:nvSpPr>
          <p:cNvPr id="4" name="Content Placeholder 3"/>
          <p:cNvSpPr>
            <a:spLocks noGrp="1"/>
          </p:cNvSpPr>
          <p:nvPr>
            <p:ph sz="half" idx="2"/>
          </p:nvPr>
        </p:nvSpPr>
        <p:spPr>
          <a:xfrm>
            <a:off x="4648200" y="1373777"/>
            <a:ext cx="4038600" cy="4525963"/>
          </a:xfrm>
        </p:spPr>
        <p:txBody>
          <a:bodyPr>
            <a:noAutofit/>
          </a:bodyPr>
          <a:lstStyle/>
          <a:p>
            <a:pPr marL="0" indent="0" algn="just">
              <a:lnSpc>
                <a:spcPct val="170000"/>
              </a:lnSpc>
              <a:buNone/>
            </a:pPr>
            <a:r>
              <a:rPr lang="fr-BE" sz="1350" dirty="0">
                <a:latin typeface="Century Gothic" panose="020B0502020202020204" pitchFamily="34" charset="0"/>
              </a:rPr>
              <a:t>Nous devons continuer à soutenir l’action de nos membres en faveur de la protection des chiens et de leur bien-être. En tant que première organisation canine, nous continuerons d’encourager les initiatives visant à garantir la santé et l’avenir des chiens, telles que l’initiative International </a:t>
            </a:r>
            <a:r>
              <a:rPr lang="fr-BE" sz="1350" dirty="0" err="1">
                <a:latin typeface="Century Gothic" panose="020B0502020202020204" pitchFamily="34" charset="0"/>
              </a:rPr>
              <a:t>Partnership</a:t>
            </a:r>
            <a:r>
              <a:rPr lang="fr-BE" sz="1350" dirty="0">
                <a:latin typeface="Century Gothic" panose="020B0502020202020204" pitchFamily="34" charset="0"/>
              </a:rPr>
              <a:t> for </a:t>
            </a:r>
            <a:r>
              <a:rPr lang="fr-BE" sz="1350" dirty="0" err="1">
                <a:latin typeface="Century Gothic" panose="020B0502020202020204" pitchFamily="34" charset="0"/>
              </a:rPr>
              <a:t>Dogs</a:t>
            </a:r>
            <a:r>
              <a:rPr lang="fr-BE" sz="1350" dirty="0">
                <a:latin typeface="Century Gothic" panose="020B0502020202020204" pitchFamily="34" charset="0"/>
              </a:rPr>
              <a:t> (Partenariat International pour les Chiens) et d’autres initiatives à but non lucratif. Les commissions Scientifique et des Standards de la FCI participeront à ces efforts. Nous chargerons nos commissions de conduire des recherches spécifiques dont les résultats probants alimenteront le débat relatif au bien-être canin.</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176" y="228304"/>
            <a:ext cx="2476907" cy="1212858"/>
          </a:xfrm>
          <a:prstGeom prst="rect">
            <a:avLst/>
          </a:prstGeom>
        </p:spPr>
      </p:pic>
    </p:spTree>
    <p:extLst>
      <p:ext uri="{BB962C8B-B14F-4D97-AF65-F5344CB8AC3E}">
        <p14:creationId xmlns:p14="http://schemas.microsoft.com/office/powerpoint/2010/main" val="427033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2G20650.jpg"/>
          <p:cNvPicPr>
            <a:picLocks noGrp="1" noChangeAspect="1"/>
          </p:cNvPicPr>
          <p:nvPr>
            <p:ph sz="half" idx="1"/>
          </p:nvPr>
        </p:nvPicPr>
        <p:blipFill>
          <a:blip r:embed="rId2">
            <a:extLst>
              <a:ext uri="{28A0092B-C50C-407E-A947-70E740481C1C}">
                <a14:useLocalDpi xmlns:a14="http://schemas.microsoft.com/office/drawing/2010/main" val="0"/>
              </a:ext>
            </a:extLst>
          </a:blip>
          <a:srcRect l="4351" r="4351"/>
          <a:stretch>
            <a:fillRect/>
          </a:stretch>
        </p:blipFill>
        <p:spPr>
          <a:xfrm>
            <a:off x="457200" y="159039"/>
            <a:ext cx="4038600" cy="4525963"/>
          </a:xfrm>
        </p:spPr>
      </p:pic>
      <p:sp>
        <p:nvSpPr>
          <p:cNvPr id="4" name="Content Placeholder 3"/>
          <p:cNvSpPr>
            <a:spLocks noGrp="1"/>
          </p:cNvSpPr>
          <p:nvPr>
            <p:ph sz="half" idx="2"/>
          </p:nvPr>
        </p:nvSpPr>
        <p:spPr>
          <a:xfrm>
            <a:off x="4648200" y="161120"/>
            <a:ext cx="4038600" cy="4525963"/>
          </a:xfrm>
        </p:spPr>
        <p:txBody>
          <a:bodyPr>
            <a:noAutofit/>
          </a:bodyPr>
          <a:lstStyle/>
          <a:p>
            <a:pPr marL="0" indent="0" algn="just">
              <a:lnSpc>
                <a:spcPct val="170000"/>
              </a:lnSpc>
              <a:buNone/>
            </a:pPr>
            <a:r>
              <a:rPr lang="fr-BE" sz="1350" dirty="0">
                <a:latin typeface="Century Gothic" panose="020B0502020202020204" pitchFamily="34" charset="0"/>
              </a:rPr>
              <a:t>Les législations </a:t>
            </a:r>
            <a:r>
              <a:rPr lang="fr-BE" sz="1350" dirty="0" err="1">
                <a:latin typeface="Century Gothic" panose="020B0502020202020204" pitchFamily="34" charset="0"/>
              </a:rPr>
              <a:t>anti-chiens</a:t>
            </a:r>
            <a:r>
              <a:rPr lang="fr-BE" sz="1350" dirty="0">
                <a:latin typeface="Century Gothic" panose="020B0502020202020204" pitchFamily="34" charset="0"/>
              </a:rPr>
              <a:t> constituent la principale menace à l’encontre de la </a:t>
            </a:r>
            <a:r>
              <a:rPr lang="fr-BE" sz="1350" dirty="0" err="1">
                <a:latin typeface="Century Gothic" panose="020B0502020202020204" pitchFamily="34" charset="0"/>
              </a:rPr>
              <a:t>cynologie</a:t>
            </a:r>
            <a:r>
              <a:rPr lang="fr-BE" sz="1350" dirty="0">
                <a:latin typeface="Century Gothic" panose="020B0502020202020204" pitchFamily="34" charset="0"/>
              </a:rPr>
              <a:t>, des chiens de race pure et des propriétaires canins du monde entier. Ces législations sont mises en place dans nos pays au mépris de données scientifiques correctes et de l’expérience des organisations canines nationales. En tant que premier porte-parole des chiens à l’échelle mondiale, nous allons nous mêler au débat et en prendre la direction pour défendre les intérêts des chiens et de leurs maîtres. L’Agenda 2020 de la FCI prendra les mesures nécessaires pour faire face à ce problème, en ce inclus la présence d’un lobbyiste de la FCI auprès de la Commission Européenne, pour que nous puissions nous impliquer dans ce débat essentiel aux niveaux national et international.</a:t>
            </a:r>
            <a:endParaRPr lang="en-US" sz="135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19" y="5136814"/>
            <a:ext cx="2476907" cy="1212858"/>
          </a:xfrm>
          <a:prstGeom prst="rect">
            <a:avLst/>
          </a:prstGeom>
        </p:spPr>
      </p:pic>
    </p:spTree>
    <p:extLst>
      <p:ext uri="{BB962C8B-B14F-4D97-AF65-F5344CB8AC3E}">
        <p14:creationId xmlns:p14="http://schemas.microsoft.com/office/powerpoint/2010/main" val="1269226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03D26687.jp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8716" t="7455" r="9246" b="7455"/>
          <a:stretch/>
        </p:blipFill>
        <p:spPr>
          <a:xfrm>
            <a:off x="0" y="0"/>
            <a:ext cx="4723628" cy="6858000"/>
          </a:xfrm>
        </p:spPr>
      </p:pic>
      <p:sp>
        <p:nvSpPr>
          <p:cNvPr id="4" name="Content Placeholder 3"/>
          <p:cNvSpPr>
            <a:spLocks noGrp="1"/>
          </p:cNvSpPr>
          <p:nvPr>
            <p:ph sz="half" idx="2"/>
          </p:nvPr>
        </p:nvSpPr>
        <p:spPr>
          <a:xfrm>
            <a:off x="4890803" y="1456403"/>
            <a:ext cx="4038600" cy="4525963"/>
          </a:xfrm>
        </p:spPr>
        <p:txBody>
          <a:bodyPr>
            <a:noAutofit/>
          </a:bodyPr>
          <a:lstStyle/>
          <a:p>
            <a:pPr marL="0" indent="0" algn="just">
              <a:lnSpc>
                <a:spcPct val="170000"/>
              </a:lnSpc>
              <a:buNone/>
            </a:pPr>
            <a:r>
              <a:rPr lang="fr-BE" sz="1600" dirty="0">
                <a:latin typeface="Century Gothic" panose="020B0502020202020204" pitchFamily="34" charset="0"/>
              </a:rPr>
              <a:t>Pour terminer, abordons ce que je considère comme la composante la plus importante de l’Agenda 2020 de la FCI : la coopération. La coopération entre les Membres de la FCI ; la coopération entre les amis des chiens. Pour nous donner les moyens d’atteindre notre objectif, nous devons absolument nous pencher sur la manière dont nous allons collaborer. Nous mettrons en place l’outil qui permettra à chaque acteur de la FCI d’être entendu.</a:t>
            </a:r>
            <a:endParaRPr lang="en-US" sz="1600" dirty="0">
              <a:latin typeface="Century Gothic" panose="020B0502020202020204" pitchFamily="34" charset="0"/>
            </a:endParaRPr>
          </a:p>
        </p:txBody>
      </p:sp>
      <p:pic>
        <p:nvPicPr>
          <p:cNvPr id="6" name="Picture 5" descr="FCI-AGENDA-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592" y="228305"/>
            <a:ext cx="2476907" cy="1212858"/>
          </a:xfrm>
          <a:prstGeom prst="rect">
            <a:avLst/>
          </a:prstGeom>
        </p:spPr>
      </p:pic>
    </p:spTree>
    <p:extLst>
      <p:ext uri="{BB962C8B-B14F-4D97-AF65-F5344CB8AC3E}">
        <p14:creationId xmlns:p14="http://schemas.microsoft.com/office/powerpoint/2010/main" val="42155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CI-AGENDA-01.png"/>
          <p:cNvPicPr>
            <a:picLocks noGrp="1" noChangeAspect="1"/>
          </p:cNvPicPr>
          <p:nvPr>
            <p:ph sz="half" idx="1"/>
          </p:nvPr>
        </p:nvPicPr>
        <p:blipFill>
          <a:blip r:embed="rId2">
            <a:extLst>
              <a:ext uri="{28A0092B-C50C-407E-A947-70E740481C1C}">
                <a14:useLocalDpi xmlns:a14="http://schemas.microsoft.com/office/drawing/2010/main" val="0"/>
              </a:ext>
            </a:extLst>
          </a:blip>
          <a:srcRect l="-31074" r="-31074"/>
          <a:stretch>
            <a:fillRect/>
          </a:stretch>
        </p:blipFill>
        <p:spPr>
          <a:xfrm>
            <a:off x="-32079" y="499412"/>
            <a:ext cx="4680279" cy="5245077"/>
          </a:xfrm>
        </p:spPr>
      </p:pic>
      <p:sp>
        <p:nvSpPr>
          <p:cNvPr id="4" name="Content Placeholder 3"/>
          <p:cNvSpPr>
            <a:spLocks noGrp="1"/>
          </p:cNvSpPr>
          <p:nvPr>
            <p:ph sz="half" idx="2"/>
          </p:nvPr>
        </p:nvSpPr>
        <p:spPr>
          <a:xfrm>
            <a:off x="4505492" y="670639"/>
            <a:ext cx="4038600" cy="5626751"/>
          </a:xfrm>
        </p:spPr>
        <p:txBody>
          <a:bodyPr>
            <a:normAutofit/>
          </a:bodyPr>
          <a:lstStyle/>
          <a:p>
            <a:pPr marL="0" indent="0">
              <a:buNone/>
            </a:pPr>
            <a:r>
              <a:rPr lang="fr-BE" sz="1600" dirty="0">
                <a:latin typeface="Century Gothic" panose="020B0502020202020204" pitchFamily="34" charset="0"/>
              </a:rPr>
              <a:t>Il n’y a pas de progrès sans coopération. Nous sommes indispensables au devenir de la FCI. Je pense que notre avenir est entre nos mains parce que nous restons unis, contrairement à ce que certains prétendent. La FCI, c’est bien plus que la somme de nos ambitions individuelles et nous ne nous résumons pas à un assemblage de pays, petits et grands</a:t>
            </a:r>
            <a:r>
              <a:rPr lang="fr-BE" sz="1600" dirty="0" smtClean="0">
                <a:latin typeface="Century Gothic" panose="020B0502020202020204" pitchFamily="34" charset="0"/>
              </a:rPr>
              <a:t>.</a:t>
            </a:r>
          </a:p>
          <a:p>
            <a:pPr marL="0" indent="0">
              <a:buNone/>
            </a:pPr>
            <a:endParaRPr lang="fr-BE" sz="1600" dirty="0">
              <a:latin typeface="Century Gothic" panose="020B0502020202020204" pitchFamily="34" charset="0"/>
            </a:endParaRPr>
          </a:p>
          <a:p>
            <a:pPr marL="0" indent="0">
              <a:buNone/>
            </a:pPr>
            <a:endParaRPr lang="fr-BE" sz="1600" dirty="0">
              <a:latin typeface="Century Gothic" panose="020B0502020202020204" pitchFamily="34" charset="0"/>
            </a:endParaRPr>
          </a:p>
          <a:p>
            <a:pPr marL="0" indent="0">
              <a:buNone/>
            </a:pPr>
            <a:r>
              <a:rPr lang="fr-BE" sz="1600" dirty="0">
                <a:latin typeface="Century Gothic" panose="020B0502020202020204" pitchFamily="34" charset="0"/>
              </a:rPr>
              <a:t>Ensemble, avec votre aide, nous allons continuer à avancer et rappeler à l’univers </a:t>
            </a:r>
            <a:r>
              <a:rPr lang="fr-BE" sz="1600" dirty="0" err="1">
                <a:latin typeface="Century Gothic" panose="020B0502020202020204" pitchFamily="34" charset="0"/>
              </a:rPr>
              <a:t>cynologique</a:t>
            </a:r>
            <a:r>
              <a:rPr lang="fr-BE" sz="1600" dirty="0">
                <a:latin typeface="Century Gothic" panose="020B0502020202020204" pitchFamily="34" charset="0"/>
              </a:rPr>
              <a:t> que nous sommes la plus grande et la plus importante organisation canine du monde. Nous sommes, et nous resterons, la Fédération Cynologique Internationale.</a:t>
            </a:r>
            <a:endParaRPr lang="en-US" sz="1600" dirty="0">
              <a:latin typeface="Century Gothic" panose="020B0502020202020204" pitchFamily="34" charset="0"/>
            </a:endParaRPr>
          </a:p>
        </p:txBody>
      </p:sp>
    </p:spTree>
    <p:extLst>
      <p:ext uri="{BB962C8B-B14F-4D97-AF65-F5344CB8AC3E}">
        <p14:creationId xmlns:p14="http://schemas.microsoft.com/office/powerpoint/2010/main" val="3138326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83</TotalTime>
  <Words>516</Words>
  <Application>Microsoft Office PowerPoint</Application>
  <PresentationFormat>Affichage à l'écran (4:3)</PresentationFormat>
  <Paragraphs>15</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Century Gothic</vt:lpstr>
      <vt:lpstr>Palatino Linotype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Casellas</dc:creator>
  <cp:lastModifiedBy>Maria Luna Duran</cp:lastModifiedBy>
  <cp:revision>8</cp:revision>
  <dcterms:created xsi:type="dcterms:W3CDTF">2015-06-29T21:23:30Z</dcterms:created>
  <dcterms:modified xsi:type="dcterms:W3CDTF">2015-07-06T09:46:44Z</dcterms:modified>
</cp:coreProperties>
</file>